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3" r:id="rId3"/>
    <p:sldId id="262" r:id="rId4"/>
    <p:sldId id="259" r:id="rId5"/>
    <p:sldId id="290" r:id="rId6"/>
    <p:sldId id="260" r:id="rId7"/>
    <p:sldId id="287" r:id="rId8"/>
    <p:sldId id="269" r:id="rId9"/>
    <p:sldId id="270" r:id="rId10"/>
    <p:sldId id="272" r:id="rId11"/>
    <p:sldId id="271" r:id="rId12"/>
    <p:sldId id="273" r:id="rId13"/>
    <p:sldId id="274" r:id="rId14"/>
    <p:sldId id="288" r:id="rId15"/>
    <p:sldId id="265" r:id="rId16"/>
    <p:sldId id="266" r:id="rId17"/>
    <p:sldId id="268" r:id="rId18"/>
    <p:sldId id="267" r:id="rId19"/>
    <p:sldId id="275" r:id="rId20"/>
    <p:sldId id="284" r:id="rId21"/>
    <p:sldId id="276" r:id="rId22"/>
    <p:sldId id="285" r:id="rId23"/>
    <p:sldId id="277" r:id="rId24"/>
    <p:sldId id="278" r:id="rId25"/>
    <p:sldId id="283" r:id="rId26"/>
    <p:sldId id="293" r:id="rId27"/>
    <p:sldId id="295" r:id="rId28"/>
    <p:sldId id="291" r:id="rId29"/>
    <p:sldId id="289" r:id="rId30"/>
    <p:sldId id="279" r:id="rId31"/>
    <p:sldId id="280" r:id="rId32"/>
    <p:sldId id="281" r:id="rId33"/>
    <p:sldId id="297" r:id="rId34"/>
    <p:sldId id="292" r:id="rId35"/>
    <p:sldId id="282" r:id="rId36"/>
    <p:sldId id="286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domyślna" id="{263641C4-3A55-436C-98CB-2D7B17B68B55}">
          <p14:sldIdLst>
            <p14:sldId id="256"/>
            <p14:sldId id="263"/>
            <p14:sldId id="262"/>
            <p14:sldId id="259"/>
            <p14:sldId id="290"/>
            <p14:sldId id="260"/>
            <p14:sldId id="287"/>
            <p14:sldId id="269"/>
            <p14:sldId id="270"/>
            <p14:sldId id="272"/>
            <p14:sldId id="271"/>
            <p14:sldId id="273"/>
            <p14:sldId id="274"/>
            <p14:sldId id="288"/>
            <p14:sldId id="265"/>
            <p14:sldId id="266"/>
            <p14:sldId id="268"/>
            <p14:sldId id="267"/>
            <p14:sldId id="275"/>
            <p14:sldId id="284"/>
            <p14:sldId id="276"/>
            <p14:sldId id="285"/>
            <p14:sldId id="277"/>
            <p14:sldId id="278"/>
            <p14:sldId id="283"/>
            <p14:sldId id="293"/>
            <p14:sldId id="295"/>
            <p14:sldId id="291"/>
            <p14:sldId id="289"/>
            <p14:sldId id="279"/>
            <p14:sldId id="280"/>
            <p14:sldId id="281"/>
            <p14:sldId id="297"/>
            <p14:sldId id="292"/>
            <p14:sldId id="282"/>
            <p14:sldId id="286"/>
          </p14:sldIdLst>
        </p14:section>
        <p14:section name="Sekcja bez tytułu" id="{1E0FB385-EACF-4695-B149-DA9EFCDC536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A50EA-05BF-4364-B614-7210D1186E1B}" type="datetimeFigureOut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5B63-23B5-42B7-BD8D-C6589F8D4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95878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4104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4783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823076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80859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26053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149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257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3304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2354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11587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48261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446151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18116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49118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6371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8887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62533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40260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28339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8882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08855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073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72484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371144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183600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47813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007644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37253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36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1183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526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95489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5317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0421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7260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865B63-23B5-42B7-BD8D-C6589F8D4840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1031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0583-F65F-445F-B9AB-5EA2C482DAE3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8291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185E7-AB9E-4672-AF86-00EEA1FF00C4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7262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5ADA7-6A76-441C-BB86-07B3155A04BC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18011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D251-CC29-4E00-A8CA-EC4E6D0EEC8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0821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94E96-CE54-4C1F-82CF-7FE8D18F13E6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246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B770F-3EB2-4269-B9F1-D07572D90072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4965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C3596-4C0A-4309-AD47-FBFED13B1F1F}" type="datetime1">
              <a:rPr lang="pl-PL" smtClean="0"/>
              <a:t>15.01.2019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59340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E1965-FF4D-4F17-A414-6FDF806E8CA9}" type="datetime1">
              <a:rPr lang="pl-PL" smtClean="0"/>
              <a:t>15.01.2019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745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E1D1D-0B71-43B0-90FA-CFD2CFBD708A}" type="datetime1">
              <a:rPr lang="pl-PL" smtClean="0"/>
              <a:t>15.01.2019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2183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74D4-08A8-4CC1-A0DA-A4438ABF6DDF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4878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31BB3-DC04-46DA-BD33-E1C163A6F9A3}" type="datetime1">
              <a:rPr lang="pl-PL" smtClean="0"/>
              <a:t>15.01.2019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1139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328C7-48B8-4023-B4A8-F0D502C76B41}" type="datetime1">
              <a:rPr lang="pl-PL" smtClean="0"/>
              <a:t>15.01.2019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16AB9B-29CC-41B5-BC0A-919D45734D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7804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hyperlink" Target="https://www.mac.pl/aktualnosci/wok-przedszkola-nowy-program-edukacji-przedszkolnej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8119" y="63111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77206"/>
            <a:ext cx="9144000" cy="2072431"/>
          </a:xfrm>
        </p:spPr>
        <p:txBody>
          <a:bodyPr>
            <a:normAutofit/>
          </a:bodyPr>
          <a:lstStyle/>
          <a:p>
            <a:r>
              <a:rPr lang="pl-PL" dirty="0"/>
              <a:t>DOSKONALENIE TRENERÓW WSPOMAGANIA OŚWIATY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2940148"/>
            <a:ext cx="9144000" cy="2317652"/>
          </a:xfrm>
        </p:spPr>
        <p:txBody>
          <a:bodyPr>
            <a:normAutofit fontScale="70000" lnSpcReduction="20000"/>
          </a:bodyPr>
          <a:lstStyle/>
          <a:p>
            <a:endParaRPr lang="pl-PL" sz="6000" dirty="0"/>
          </a:p>
          <a:p>
            <a:r>
              <a:rPr lang="pl-PL" sz="6000" dirty="0"/>
              <a:t>Moduł IV</a:t>
            </a:r>
          </a:p>
          <a:p>
            <a:r>
              <a:rPr lang="pl-PL" sz="6000" dirty="0"/>
              <a:t>Rozwijanie kompetencji kluczowych </a:t>
            </a:r>
          </a:p>
          <a:p>
            <a:r>
              <a:rPr lang="pl-PL" sz="6000" dirty="0"/>
              <a:t>w wychowaniu przedszkolnym </a:t>
            </a:r>
          </a:p>
          <a:p>
            <a:endParaRPr lang="pl-PL" dirty="0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838200" y="1"/>
            <a:ext cx="10481441" cy="11140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448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Pięciolatki/sześciolatki</a:t>
            </a:r>
          </a:p>
          <a:p>
            <a:r>
              <a:rPr lang="pl-PL" dirty="0"/>
              <a:t>znają blisko 2000 wyrazów,</a:t>
            </a:r>
          </a:p>
          <a:p>
            <a:r>
              <a:rPr lang="pl-PL" dirty="0"/>
              <a:t>mówią raczej poprawnie pod względem gramatycznym, </a:t>
            </a:r>
          </a:p>
          <a:p>
            <a:r>
              <a:rPr lang="pl-PL" dirty="0"/>
              <a:t>rozpoznają większość liter drukowanych – odwzorowują je </a:t>
            </a:r>
          </a:p>
          <a:p>
            <a:pPr marL="0" indent="0">
              <a:buNone/>
            </a:pPr>
            <a:r>
              <a:rPr lang="pl-PL" dirty="0"/>
              <a:t>   w  postaci drukowanej (choć są one jeszcze nierówne, duże), </a:t>
            </a:r>
          </a:p>
          <a:p>
            <a:r>
              <a:rPr lang="pl-PL" dirty="0"/>
              <a:t>potrafią podać krótką definicję znaczenia prostych słów</a:t>
            </a:r>
          </a:p>
          <a:p>
            <a:r>
              <a:rPr lang="pl-PL" dirty="0"/>
              <a:t>posługują się zdaniami złożonymi</a:t>
            </a:r>
          </a:p>
          <a:p>
            <a:r>
              <a:rPr lang="pl-PL" dirty="0"/>
              <a:t>tworzą wypowiedzi wielozdaniowe na bliskie im tematy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75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0148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3300" b="1" dirty="0"/>
              <a:t>Przykładowe wskaźniki w zakresie wiedzy</a:t>
            </a:r>
          </a:p>
          <a:p>
            <a:pPr marL="0" indent="0">
              <a:buNone/>
            </a:pPr>
            <a:r>
              <a:rPr lang="pl-PL" sz="3300" dirty="0"/>
              <a:t>Dziecko: </a:t>
            </a:r>
          </a:p>
          <a:p>
            <a:r>
              <a:rPr lang="pl-PL" sz="3300" dirty="0"/>
              <a:t>nazywa rzeczy i osoby, stosując wyrazy/wyrażenia/zwroty, opisujące je; </a:t>
            </a:r>
          </a:p>
          <a:p>
            <a:r>
              <a:rPr lang="pl-PL" sz="3300" dirty="0"/>
              <a:t>zna czasowniki określające różne czynności;</a:t>
            </a:r>
          </a:p>
          <a:p>
            <a:r>
              <a:rPr lang="pl-PL" sz="3300" dirty="0"/>
              <a:t>wie, jak zakomunikować swoje potrzeby;  </a:t>
            </a:r>
          </a:p>
          <a:p>
            <a:r>
              <a:rPr lang="pl-PL" sz="3300" dirty="0"/>
              <a:t>zna symbole językowe i podstawowe reguły języka (odpowiednio do sytuacji komunikacyjnej reaguje za pomocą języka na to, co słyszy od innych – dorosłych            i dzieci);</a:t>
            </a:r>
          </a:p>
          <a:p>
            <a:r>
              <a:rPr lang="pl-PL" sz="3300" dirty="0"/>
              <a:t>wie, jak poinformować otoczenie za pomocą wypowiedzi o swoich potrzebach, przeżyciach i stanach;</a:t>
            </a:r>
          </a:p>
          <a:p>
            <a:r>
              <a:rPr lang="pl-PL" sz="3300" dirty="0"/>
              <a:t>wie, jak wpływać na otoczenie za pomocą odpowiednio konstruowanych wypowiedzi; </a:t>
            </a:r>
          </a:p>
          <a:p>
            <a:r>
              <a:rPr lang="pl-PL" sz="3300" dirty="0"/>
              <a:t>wie, że można opisywać świat rzeczywisty lub wyobrażony;</a:t>
            </a:r>
          </a:p>
          <a:p>
            <a:r>
              <a:rPr lang="pl-PL" sz="3300" dirty="0"/>
              <a:t>ma świadomość istnienia różnych dźwięków;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067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49891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b="1" dirty="0"/>
              <a:t>Przykładowe wskaźniki w zakresie umiejętności</a:t>
            </a:r>
          </a:p>
          <a:p>
            <a:pPr marL="0" indent="0">
              <a:buNone/>
            </a:pPr>
            <a:r>
              <a:rPr lang="pl-PL" dirty="0"/>
              <a:t>Dziecko: </a:t>
            </a:r>
          </a:p>
          <a:p>
            <a:r>
              <a:rPr lang="pl-PL" dirty="0"/>
              <a:t>odtwarza zdarzenia i tworzy fikcję; </a:t>
            </a:r>
          </a:p>
          <a:p>
            <a:r>
              <a:rPr lang="pl-PL" dirty="0"/>
              <a:t>buduje i współtworzyć teksty o różnej długości i strukturze oraz o zróżnicowanych funkcjach; </a:t>
            </a:r>
          </a:p>
          <a:p>
            <a:r>
              <a:rPr lang="pl-PL" dirty="0"/>
              <a:t>mówi płynnie, dostosowując ton głosu do sytuacji, a formę wypowiedzi do cech odbiorcy (do rówieśników/małych dzieci w sposób prosty, do dorosłych uważnie, zastanawiając się nad doborem słów, by w sposób zrozumiały wyrazić swoje  zdanie);</a:t>
            </a:r>
          </a:p>
          <a:p>
            <a:r>
              <a:rPr lang="pl-PL" dirty="0"/>
              <a:t>uważnie słucha i pyta o niezrozumiałe fakty;</a:t>
            </a:r>
          </a:p>
          <a:p>
            <a:r>
              <a:rPr lang="pl-PL" dirty="0"/>
              <a:t>nawiązywać kontakt wzrokowy i utrzymywać wspólne pole uwagi z rozmówcą;</a:t>
            </a:r>
          </a:p>
          <a:p>
            <a:r>
              <a:rPr lang="pl-PL" dirty="0"/>
              <a:t>zwracać się bezpośrednio do rozmówcy (do starszych, nieznanych osób – per „pan, pani”);</a:t>
            </a:r>
          </a:p>
          <a:p>
            <a:r>
              <a:rPr lang="pl-PL" dirty="0"/>
              <a:t>mówić tak, by być rozumianym przez rówieśników i dorosłych;</a:t>
            </a:r>
          </a:p>
          <a:p>
            <a:r>
              <a:rPr lang="pl-PL" dirty="0"/>
              <a:t>słyszy i odróżnia wydawane przez siebie dźwięki.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35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Przykładowe wskaźniki w zakresie postaw</a:t>
            </a:r>
          </a:p>
          <a:p>
            <a:pPr marL="0" indent="0">
              <a:buNone/>
            </a:pPr>
            <a:r>
              <a:rPr lang="pl-PL" dirty="0"/>
              <a:t>Dziecko: </a:t>
            </a:r>
          </a:p>
          <a:p>
            <a:r>
              <a:rPr lang="pl-PL" dirty="0"/>
              <a:t>chętnie nawiązuje kontakt i komunikuje się z innymi dziećmi oraz nauczycielami;</a:t>
            </a:r>
          </a:p>
          <a:p>
            <a:r>
              <a:rPr lang="pl-PL" dirty="0"/>
              <a:t>jest ciekawe znaczenia nowych słów i pojęć;</a:t>
            </a:r>
          </a:p>
          <a:p>
            <a:r>
              <a:rPr lang="pl-PL" dirty="0"/>
              <a:t>wytrwale pracuje nad poznawaniem nowych znaków/liter/symboli;</a:t>
            </a:r>
          </a:p>
          <a:p>
            <a:r>
              <a:rPr lang="pl-PL" dirty="0"/>
              <a:t>stara się prawidłowo wymawiać wszystkie głoski języka polskiego.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70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Program wychowania przedszkolnego „Wokół przedszkola”</a:t>
            </a:r>
            <a:endParaRPr lang="pl-PL" dirty="0">
              <a:hlinkClick r:id="rId4"/>
            </a:endParaRPr>
          </a:p>
          <a:p>
            <a:pPr marL="0" indent="0">
              <a:buNone/>
            </a:pPr>
            <a:endParaRPr lang="pl-PL" dirty="0">
              <a:hlinkClick r:id="rId4"/>
            </a:endParaRPr>
          </a:p>
          <a:p>
            <a:pPr marL="0" indent="0">
              <a:buNone/>
            </a:pPr>
            <a:r>
              <a:rPr lang="pl-PL" dirty="0">
                <a:hlinkClick r:id="rId4"/>
              </a:rPr>
              <a:t>https://www.mac.pl/aktualnosci/wok-przedszkola-nowy-program-edukacji-przedszkolnej</a:t>
            </a: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791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8F58079A-29D4-44CF-86DD-6B94D187D7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46868917"/>
              </p:ext>
            </p:extLst>
          </p:nvPr>
        </p:nvGraphicFramePr>
        <p:xfrm>
          <a:off x="3699804" y="1057787"/>
          <a:ext cx="5584874" cy="4757798"/>
        </p:xfrm>
        <a:graphic>
          <a:graphicData uri="http://schemas.openxmlformats.org/drawingml/2006/table">
            <a:tbl>
              <a:tblPr firstRow="1" firstCol="1" bandRow="1"/>
              <a:tblGrid>
                <a:gridCol w="1911163">
                  <a:extLst>
                    <a:ext uri="{9D8B030D-6E8A-4147-A177-3AD203B41FA5}">
                      <a16:colId xmlns:a16="http://schemas.microsoft.com/office/drawing/2014/main" val="3036629086"/>
                    </a:ext>
                  </a:extLst>
                </a:gridCol>
                <a:gridCol w="3673711">
                  <a:extLst>
                    <a:ext uri="{9D8B030D-6E8A-4147-A177-3AD203B41FA5}">
                      <a16:colId xmlns:a16="http://schemas.microsoft.com/office/drawing/2014/main" val="541285791"/>
                    </a:ext>
                  </a:extLst>
                </a:gridCol>
              </a:tblGrid>
              <a:tr h="15815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FIZYCZNY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9014231"/>
                  </a:ext>
                </a:extLst>
              </a:tr>
              <a:tr h="66459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języku ojczystym; 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9 – wykazuje sprawność ciała i koordynację w stopniu pozwalającym  na rozpoczęcie systematycznej nauki czynności złożonych, takich jak czytanie i pisanie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3437683"/>
                  </a:ext>
                </a:extLst>
              </a:tr>
              <a:tr h="4818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językach obcych;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625190"/>
                  </a:ext>
                </a:extLst>
              </a:tr>
              <a:tr h="100221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matematyczne i podstawowe kompetencje naukowo-techniczne;  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16426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informatyczne;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2057381"/>
                  </a:ext>
                </a:extLst>
              </a:tr>
              <a:tr h="32697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umiejętność uczenia się; 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4228514"/>
                  </a:ext>
                </a:extLst>
              </a:tr>
              <a:tr h="833402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społeczne i obywatelskie;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– zgłasza potrzeby fizjologiczne, samodzielnie wykonuje podstawowe czynności higieniczne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2 – wykonuje czynności samoobsługowe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8688967"/>
                  </a:ext>
                </a:extLst>
              </a:tr>
              <a:tr h="4818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inicjatywność </a:t>
                      </a:r>
                      <a:b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przedsiębiorczość; 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9908326"/>
                  </a:ext>
                </a:extLst>
              </a:tr>
              <a:tr h="4818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 i ekspresja kulturalna.</a:t>
                      </a:r>
                      <a:endParaRPr lang="pl-PL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9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922" marR="529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416315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70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CCA496EF-22A6-4E9F-B0F5-69281D5B38E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71629" y="1086295"/>
          <a:ext cx="4982092" cy="4517136"/>
        </p:xfrm>
        <a:graphic>
          <a:graphicData uri="http://schemas.openxmlformats.org/drawingml/2006/table">
            <a:tbl>
              <a:tblPr firstRow="1" firstCol="1" bandRow="1"/>
              <a:tblGrid>
                <a:gridCol w="1704890">
                  <a:extLst>
                    <a:ext uri="{9D8B030D-6E8A-4147-A177-3AD203B41FA5}">
                      <a16:colId xmlns:a16="http://schemas.microsoft.com/office/drawing/2014/main" val="4048027271"/>
                    </a:ext>
                  </a:extLst>
                </a:gridCol>
                <a:gridCol w="3277202">
                  <a:extLst>
                    <a:ext uri="{9D8B030D-6E8A-4147-A177-3AD203B41FA5}">
                      <a16:colId xmlns:a16="http://schemas.microsoft.com/office/drawing/2014/main" val="1181121156"/>
                    </a:ext>
                  </a:extLst>
                </a:gridCol>
              </a:tblGrid>
              <a:tr h="18043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EMOCJONALNY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31627706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języku ojczystym;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– rozpoznaje i nazywa podstawowe emocje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6260841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językach obcych;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4877299"/>
                  </a:ext>
                </a:extLst>
              </a:tr>
              <a:tr h="114335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matematyczne i podstawowe kompetencje naukowo-techniczne; 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475807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informatyczne;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45177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umiejętność uczenia się;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0514947"/>
                  </a:ext>
                </a:extLst>
              </a:tr>
              <a:tr h="56560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społeczne i obywatelskie;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1 - … próbuje radzić sobie z przeżywaniem własnych emocji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1477056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inicjatywność </a:t>
                      </a:r>
                      <a:b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przedsiębiorczość;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409408"/>
                  </a:ext>
                </a:extLst>
              </a:tr>
              <a:tr h="373018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 i ekspresja kulturalna.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902078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448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47C9E7D7-F89A-4546-BC8A-9F1C857E7D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7920064"/>
              </p:ext>
            </p:extLst>
          </p:nvPr>
        </p:nvGraphicFramePr>
        <p:xfrm>
          <a:off x="3919204" y="1079170"/>
          <a:ext cx="4487595" cy="4767299"/>
        </p:xfrm>
        <a:graphic>
          <a:graphicData uri="http://schemas.openxmlformats.org/drawingml/2006/table">
            <a:tbl>
              <a:tblPr firstRow="1" firstCol="1" bandRow="1"/>
              <a:tblGrid>
                <a:gridCol w="1535671">
                  <a:extLst>
                    <a:ext uri="{9D8B030D-6E8A-4147-A177-3AD203B41FA5}">
                      <a16:colId xmlns:a16="http://schemas.microsoft.com/office/drawing/2014/main" val="2150742254"/>
                    </a:ext>
                  </a:extLst>
                </a:gridCol>
                <a:gridCol w="2951924">
                  <a:extLst>
                    <a:ext uri="{9D8B030D-6E8A-4147-A177-3AD203B41FA5}">
                      <a16:colId xmlns:a16="http://schemas.microsoft.com/office/drawing/2014/main" val="4033922227"/>
                    </a:ext>
                  </a:extLst>
                </a:gridCol>
              </a:tblGrid>
              <a:tr h="133598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POZNAWCZY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072705"/>
                  </a:ext>
                </a:extLst>
              </a:tr>
              <a:tr h="1274372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języku ojczystym; 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– wyraża swoje rozumienie świata, zjawisk, rzeczy znajdujących się w bliskim otoczeniu za pomocą języka mówionego, posługuje się językiem polskim w mowie zrozumiałej dla dzieci i osób dorosłych, mówi płynnie, wyraźnie, rytmicznie, poprawnie wypowiada ciche i głośne dźwięki mowy, rozróżnia głoski na początku i końcu w wybranych prostych fonetycznie słowach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5894333"/>
                  </a:ext>
                </a:extLst>
              </a:tr>
              <a:tr h="2761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językach obcych;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1722400"/>
                  </a:ext>
                </a:extLst>
              </a:tr>
              <a:tr h="84658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matematyczne i podstawowe kompetencje naukowo-techniczne;  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753081"/>
                  </a:ext>
                </a:extLst>
              </a:tr>
              <a:tr h="2761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informatyczne;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0308324"/>
                  </a:ext>
                </a:extLst>
              </a:tr>
              <a:tr h="2761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umiejętność uczenia się; 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5005992"/>
                  </a:ext>
                </a:extLst>
              </a:tr>
              <a:tr h="41879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społeczne i obywatelskie;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2686473"/>
                  </a:ext>
                </a:extLst>
              </a:tr>
              <a:tr h="27619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inicjatywność </a:t>
                      </a:r>
                      <a:b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przedsiębiorczość; 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231990"/>
                  </a:ext>
                </a:extLst>
              </a:tr>
              <a:tr h="9891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 i ekspresja kulturalna.</a:t>
                      </a:r>
                      <a:endParaRPr lang="pl-PL" sz="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7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– wyraża swoje rozumienie świata, zjawisk i rzezy znajdujących się w bliskim otoczeniu za pomocą komunikatów pozawerbalnych: tańca, intencjonalnego ruchu, gestów, impresji plastycznych, technicznych, teatralnych, mimicznych, konstrukcji i modeli z tworzyw i materiału naturalnego</a:t>
                      </a:r>
                      <a:endParaRPr lang="pl-PL" sz="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0258" marR="402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255547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8684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19EC2A8-69B6-441C-BBAA-A1728F506B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3934114"/>
              </p:ext>
            </p:extLst>
          </p:nvPr>
        </p:nvGraphicFramePr>
        <p:xfrm>
          <a:off x="3404382" y="1086295"/>
          <a:ext cx="5936565" cy="4729289"/>
        </p:xfrm>
        <a:graphic>
          <a:graphicData uri="http://schemas.openxmlformats.org/drawingml/2006/table">
            <a:tbl>
              <a:tblPr firstRow="1" firstCol="1" bandRow="1"/>
              <a:tblGrid>
                <a:gridCol w="2031515">
                  <a:extLst>
                    <a:ext uri="{9D8B030D-6E8A-4147-A177-3AD203B41FA5}">
                      <a16:colId xmlns:a16="http://schemas.microsoft.com/office/drawing/2014/main" val="296225146"/>
                    </a:ext>
                  </a:extLst>
                </a:gridCol>
                <a:gridCol w="3905050">
                  <a:extLst>
                    <a:ext uri="{9D8B030D-6E8A-4147-A177-3AD203B41FA5}">
                      <a16:colId xmlns:a16="http://schemas.microsoft.com/office/drawing/2014/main" val="1982429268"/>
                    </a:ext>
                  </a:extLst>
                </a:gridCol>
              </a:tblGrid>
              <a:tr h="186205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OBSZAR SPOŁECZNY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012009"/>
                  </a:ext>
                </a:extLst>
              </a:tr>
              <a:tr h="5837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języku ojczystym;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1 - …nawiązuje relacje rówieśnicze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4289375"/>
                  </a:ext>
                </a:extLst>
              </a:tr>
              <a:tr h="3849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porozumiewanie się w językach obcych;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474841"/>
                  </a:ext>
                </a:extLst>
              </a:tr>
              <a:tr h="1180083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matematyczne i podstawowe kompetencje naukowo-techniczne; 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213101"/>
                  </a:ext>
                </a:extLst>
              </a:tr>
              <a:tr h="3849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informatyczne;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0399769"/>
                  </a:ext>
                </a:extLst>
              </a:tr>
              <a:tr h="3849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umiejętność uczenia się;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33988221"/>
                  </a:ext>
                </a:extLst>
              </a:tr>
              <a:tr h="58375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kompetencje społeczne i obywatelskie;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Wymaganie 1 – przejawia poczucie własnej wartości jako osoby, wyraż szacunek wobec innych osób i przestrzega tych wartości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398833"/>
                  </a:ext>
                </a:extLst>
              </a:tr>
              <a:tr h="384980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inicjatywność </a:t>
                      </a:r>
                      <a:b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</a:b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 przedsiębiorczość; 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6225359"/>
                  </a:ext>
                </a:extLst>
              </a:tr>
              <a:tr h="655569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świadomość i ekspresja kulturalna.</a:t>
                      </a:r>
                      <a:endParaRPr lang="pl-PL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l-PL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799" marR="627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93970961"/>
                  </a:ext>
                </a:extLst>
              </a:tr>
            </a:tbl>
          </a:graphicData>
        </a:graphic>
      </p:graphicFrame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2496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/>
              <a:t>Podmioty/źródła informacji </a:t>
            </a:r>
            <a:r>
              <a:rPr lang="pl-PL" dirty="0"/>
              <a:t>– skąd/od kogo czerpać informacje na temat pracy przedszkola w zakresie kształtowania kompetencji kluczowych?</a:t>
            </a:r>
          </a:p>
          <a:p>
            <a:r>
              <a:rPr lang="pl-PL" dirty="0"/>
              <a:t>Dyrektor</a:t>
            </a:r>
          </a:p>
          <a:p>
            <a:r>
              <a:rPr lang="pl-PL" dirty="0"/>
              <a:t>Specjaliści zatrudnieni w przedszkolu</a:t>
            </a:r>
          </a:p>
          <a:p>
            <a:r>
              <a:rPr lang="pl-PL" dirty="0"/>
              <a:t>Dokumentacja prowadzona przez przedszkole</a:t>
            </a:r>
          </a:p>
          <a:p>
            <a:r>
              <a:rPr lang="pl-PL" dirty="0"/>
              <a:t>Dzieci w przedszkolu oraz jego absolwenci;</a:t>
            </a:r>
          </a:p>
          <a:p>
            <a:r>
              <a:rPr lang="pl-PL" dirty="0"/>
              <a:t>Nauczyciele zatrudnieni w przedszkolu,  </a:t>
            </a:r>
          </a:p>
          <a:p>
            <a:r>
              <a:rPr lang="pl-PL" dirty="0"/>
              <a:t>Nauczyciele wspomagający;</a:t>
            </a:r>
          </a:p>
          <a:p>
            <a:r>
              <a:rPr lang="pl-PL" dirty="0"/>
              <a:t>Osoby zatrudnione w przedszkolu na stanowisku pomocy nauczyciela;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13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61347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Źródła informacji pozwalające na rozpoznanie możliwości rozwojowych dziecka/dzieci</a:t>
            </a:r>
          </a:p>
          <a:p>
            <a:pPr algn="just"/>
            <a:r>
              <a:rPr lang="pl-PL" dirty="0"/>
              <a:t>Analiza dokumentów i informacji dostępnych na stronie internetowej przedszkola (przed przeprowadzeniem wywiadu z dyrektorem)</a:t>
            </a:r>
          </a:p>
          <a:p>
            <a:pPr algn="just"/>
            <a:r>
              <a:rPr lang="pl-PL" dirty="0"/>
              <a:t>Wywiad z dyrektorem</a:t>
            </a:r>
          </a:p>
          <a:p>
            <a:pPr algn="just"/>
            <a:r>
              <a:rPr lang="pl-PL" dirty="0"/>
              <a:t>Wywiad z nauczycielami</a:t>
            </a:r>
          </a:p>
          <a:p>
            <a:pPr algn="just"/>
            <a:r>
              <a:rPr lang="pl-PL" dirty="0"/>
              <a:t>Analiza wyników obserwacji pedagogicznych (we wszystkich grupach wiekowych)</a:t>
            </a:r>
          </a:p>
          <a:p>
            <a:pPr algn="just"/>
            <a:r>
              <a:rPr lang="pl-PL" dirty="0"/>
              <a:t>Badanie gotowości szkolnej (analiza informacji o gotowości do podjęcia nauki szkolnej)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70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822469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pl-PL" sz="3400" b="1" dirty="0"/>
              <a:t>Podmioty/źródła informacji </a:t>
            </a:r>
            <a:r>
              <a:rPr lang="pl-PL" sz="3400" dirty="0"/>
              <a:t>(cd) </a:t>
            </a:r>
          </a:p>
          <a:p>
            <a:r>
              <a:rPr lang="pl-PL" sz="3400" dirty="0"/>
              <a:t>Rodzice dzieci i inni prawni opiekunowie (w tym rodzice włączeni do rady przedszkola/rady rodziców, rodzice absolwentów przedszkola) oraz inni członkowie rodzin przedszkolaków (np. dziadkowie);</a:t>
            </a:r>
          </a:p>
          <a:p>
            <a:r>
              <a:rPr lang="pl-PL" sz="3400" dirty="0"/>
              <a:t>Przedstawiciele placówek oświatowych wskazanych w aktach i przepisach prawa oświatowego jako podmioty współpracujące z przedszkolem: publicznych poradni psychologiczno-pedagogicznych, placówek doskonalenia nauczycieli, bibliotek pedagogicznych;</a:t>
            </a:r>
          </a:p>
          <a:p>
            <a:r>
              <a:rPr lang="pl-PL" sz="3400" dirty="0"/>
              <a:t>Dyrektorzy szkół współpracujących z przedszkolem,</a:t>
            </a:r>
          </a:p>
          <a:p>
            <a:r>
              <a:rPr lang="pl-PL" sz="3400" dirty="0"/>
              <a:t>Nauczyciele i specjaliści w szkołach, w których uczą się absolwenci przedszkola,</a:t>
            </a:r>
          </a:p>
          <a:p>
            <a:r>
              <a:rPr lang="pl-PL" sz="3400" dirty="0"/>
              <a:t>Partnerzy przedszkola współpracujący z nauczycielami w realizacji procesów wspomagania rozwoju i edukacji dzieci, np. lokalne instytucje i placówki kultury, organizacje pozarządowe, placówki oświatowo-wychowawcze wychowania pozaszkolnego, np. pałace młodzieży, młodzieżowe domy kultury, ogrody jordanowskie, inne podmioty działające w otoczeniu przedszkola;</a:t>
            </a:r>
          </a:p>
          <a:p>
            <a:r>
              <a:rPr lang="pl-PL" sz="3400" dirty="0"/>
              <a:t>Przedstawiciele organu prowadzącego przedszkole;</a:t>
            </a:r>
          </a:p>
          <a:p>
            <a:r>
              <a:rPr lang="pl-PL" sz="3400" dirty="0"/>
              <a:t>Wizytatorzy Kuratorium Oświaty.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396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892809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pl-PL" sz="4000" b="1" dirty="0"/>
              <a:t>Dokumentacja przedszkola przydatna w diagnozowaniu </a:t>
            </a:r>
          </a:p>
          <a:p>
            <a:pPr algn="just"/>
            <a:r>
              <a:rPr lang="pl-PL" sz="4000" dirty="0"/>
              <a:t>Statut przedszkola</a:t>
            </a:r>
          </a:p>
          <a:p>
            <a:pPr algn="just"/>
            <a:r>
              <a:rPr lang="pl-PL" sz="4000" dirty="0"/>
              <a:t>Ramowy i szczegółowy rozkład dnia</a:t>
            </a:r>
          </a:p>
          <a:p>
            <a:pPr algn="just"/>
            <a:r>
              <a:rPr lang="pl-PL" sz="4000" dirty="0"/>
              <a:t>Zasady organizacji wycieczek – m.in. karty wycieczek, regulamin, harmonogramy: </a:t>
            </a:r>
          </a:p>
          <a:p>
            <a:pPr algn="just"/>
            <a:r>
              <a:rPr lang="pl-PL" sz="4000" dirty="0"/>
              <a:t>Program wychowania przedszkolnego i/lub zestaw programów wychowania przedszkolnego</a:t>
            </a:r>
          </a:p>
          <a:p>
            <a:pPr algn="just"/>
            <a:r>
              <a:rPr lang="pl-PL" sz="4000" dirty="0"/>
              <a:t>Dziennik zajęć przedszkola</a:t>
            </a:r>
          </a:p>
          <a:p>
            <a:pPr algn="just"/>
            <a:r>
              <a:rPr lang="pl-PL" sz="4000" dirty="0"/>
              <a:t>Dziennik innych zajęć niż zajęcia wpisywane odpowiednio do dziennika zajęć przedszkola</a:t>
            </a:r>
          </a:p>
          <a:p>
            <a:pPr algn="just"/>
            <a:r>
              <a:rPr lang="pl-PL" sz="4000" dirty="0"/>
              <a:t>Dzienniki specjalistów (pedagoga, psychologa, logopedy, terapeuty pedagogicznego i innego specjalisty zatrudnionego w przedszkolu)</a:t>
            </a:r>
          </a:p>
          <a:p>
            <a:pPr algn="just"/>
            <a:r>
              <a:rPr lang="pl-PL" sz="4000" dirty="0"/>
              <a:t>Indywidualna teczka dziecka objętego pomocą psychologiczno-pedagogiczną, zawierająca dokumentację badań i czynności uzupełniających prowadzonych w szczególności przez pedagoga, psychologa, logopedę, terapeutę pedagogicznego, lekarza oraz innego specjalistę, a także inną dokumentację związaną z udzielaniem pomocy psychologiczno-pedagogicznej</a:t>
            </a:r>
          </a:p>
          <a:p>
            <a:pPr algn="just"/>
            <a:r>
              <a:rPr lang="pl-PL" sz="4000" dirty="0"/>
              <a:t>dokumentację badań i czynności uzupełniających prowadzonych w szczególności przez pedagoga, psychologa, logopedę, terapeutę pedagogicznego, lekarza oraz innego specjalistę, a także inną dokumentację związaną z udzielaniem pomocy psychologiczno-pedagogicznej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2283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89501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Dokumentacja przedszkola przydatna w diagnozowaniu cd</a:t>
            </a:r>
          </a:p>
          <a:p>
            <a:pPr algn="just"/>
            <a:r>
              <a:rPr lang="pl-PL" dirty="0"/>
              <a:t>Indywidualny program edukacyjno-terapeutyczny (IPET) dla dzieci posiadających orzeczenie              o potrzebie kształcenia specjalnego</a:t>
            </a:r>
          </a:p>
          <a:p>
            <a:pPr algn="just"/>
            <a:r>
              <a:rPr lang="pl-PL" dirty="0"/>
              <a:t>Dokumentacja prowadzenia obserwacji pedagogicznych i diagnozy przedszkolnej</a:t>
            </a:r>
          </a:p>
          <a:p>
            <a:pPr algn="just"/>
            <a:r>
              <a:rPr lang="pl-PL" dirty="0"/>
              <a:t>Dokumentacja prowadzona przez zespół wczesnego wspomagania dziecka</a:t>
            </a:r>
          </a:p>
          <a:p>
            <a:pPr algn="just"/>
            <a:r>
              <a:rPr lang="pl-PL" dirty="0"/>
              <a:t>Dokumentacja związana z oceną pracy nauczycieli</a:t>
            </a:r>
          </a:p>
          <a:p>
            <a:pPr algn="just"/>
            <a:r>
              <a:rPr lang="pl-PL" dirty="0"/>
              <a:t>Dokumentacja dotycząca awansu zawodowego nauczycieli: zatwierdzone plany rozwoju, opinie rady rodziców, sprawozdania, projekty ocen i oceny dorobku zawodowego za okres stażu</a:t>
            </a:r>
          </a:p>
          <a:p>
            <a:pPr algn="just"/>
            <a:r>
              <a:rPr lang="pl-PL" dirty="0"/>
              <a:t>Plan nadzoru pedagogicznego</a:t>
            </a:r>
          </a:p>
          <a:p>
            <a:pPr algn="just"/>
            <a:r>
              <a:rPr lang="pl-PL" dirty="0"/>
              <a:t>Wyniki i wnioski ze sprawowanego przez dyrektora nadzoru pedagogicznego</a:t>
            </a:r>
          </a:p>
          <a:p>
            <a:pPr algn="just"/>
            <a:r>
              <a:rPr lang="pl-PL" dirty="0" err="1"/>
              <a:t>Protokolarz</a:t>
            </a:r>
            <a:r>
              <a:rPr lang="pl-PL" dirty="0"/>
              <a:t> rady pedagogicznej</a:t>
            </a:r>
          </a:p>
          <a:p>
            <a:pPr algn="just"/>
            <a:r>
              <a:rPr lang="pl-PL" dirty="0"/>
              <a:t>Zbiór uchwał rady pedagogicznej</a:t>
            </a:r>
          </a:p>
          <a:p>
            <a:pPr algn="just"/>
            <a:r>
              <a:rPr lang="pl-PL" dirty="0" err="1"/>
              <a:t>Protokolarze</a:t>
            </a:r>
            <a:r>
              <a:rPr lang="pl-PL" dirty="0"/>
              <a:t> i zbiory uchwał innych ciał kolegialnych</a:t>
            </a:r>
          </a:p>
          <a:p>
            <a:pPr algn="just"/>
            <a:r>
              <a:rPr lang="pl-PL" dirty="0"/>
              <a:t>Wykaz/plan potrzeb w zakresie doskonalenia nauczycieli (na każdy rok szkolny)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2413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5"/>
            <a:ext cx="10649607" cy="4952684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Inne źródła informacji o pracy przedszkola kształtującego u dzieci wybrane kompetencje kluczowe</a:t>
            </a:r>
          </a:p>
          <a:p>
            <a:pPr algn="just"/>
            <a:r>
              <a:rPr lang="pl-PL" dirty="0"/>
              <a:t>strona internetowa przedszkola, strona społecznościowa (fanpage) przedszkola na Facebooku;</a:t>
            </a:r>
          </a:p>
          <a:p>
            <a:pPr algn="just"/>
            <a:r>
              <a:rPr lang="pl-PL" dirty="0"/>
              <a:t>ulotki i inne materiały promocyjne przedszkola;</a:t>
            </a:r>
          </a:p>
          <a:p>
            <a:pPr algn="just"/>
            <a:r>
              <a:rPr lang="pl-PL" dirty="0"/>
              <a:t>internetowe fora dyskusyjne;</a:t>
            </a:r>
          </a:p>
          <a:p>
            <a:pPr algn="just"/>
            <a:r>
              <a:rPr lang="pl-PL" dirty="0"/>
              <a:t>blogi edukacyjne prowadzone przez nauczycieli;</a:t>
            </a:r>
          </a:p>
          <a:p>
            <a:pPr algn="just"/>
            <a:r>
              <a:rPr lang="pl-PL" dirty="0"/>
              <a:t>publikacje w prasie, audycje radiowe i telewizyjne dotyczące działań przedszkola;</a:t>
            </a:r>
          </a:p>
          <a:p>
            <a:pPr algn="just"/>
            <a:r>
              <a:rPr lang="pl-PL" dirty="0"/>
              <a:t>udział dzieci w konkursach, zawodach, olimpiadach itp. (nagrody i wyróżnienia, nagrania audio i wideo, rezultaty konkursów, np. prace dzieci);</a:t>
            </a:r>
          </a:p>
          <a:p>
            <a:pPr algn="just"/>
            <a:r>
              <a:rPr lang="pl-PL" dirty="0"/>
              <a:t>sukcesy nauczycieli (nagrody i wyróżnienia, rezultaty, np. w postaci publikacji);</a:t>
            </a:r>
          </a:p>
          <a:p>
            <a:pPr algn="just"/>
            <a:r>
              <a:rPr lang="pl-PL" dirty="0"/>
              <a:t>opisy i rezultaty projektów realizowanych w przedszkolu (angażujących dzieci lub/i nauczycieli);</a:t>
            </a:r>
          </a:p>
          <a:p>
            <a:pPr algn="just"/>
            <a:r>
              <a:rPr lang="pl-PL" dirty="0"/>
              <a:t>dokumentacja realizowanych w przedszkolu eksperymentów pedagogicznych oraz działalności innowacyjnej;</a:t>
            </a:r>
          </a:p>
          <a:p>
            <a:pPr algn="just"/>
            <a:r>
              <a:rPr lang="pl-PL" dirty="0"/>
              <a:t>opisy dobrych praktyk w pracy przedszkola (np. zamieszczone na stronie internetowej kuratorium oświaty, placówki doskonalenia nauczycieli lub portalu edukacyjnego); </a:t>
            </a:r>
          </a:p>
          <a:p>
            <a:pPr algn="just"/>
            <a:r>
              <a:rPr lang="pl-PL" dirty="0"/>
              <a:t>przestrzeń przedszkola i jej zagospodarowanie (budynek, otoczenie, wnętrza obiektu – aranżacja, komunikaty, wystrój itp.).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274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pl-PL" sz="5400" dirty="0">
                <a:solidFill>
                  <a:srgbClr val="FF0000"/>
                </a:solidFill>
              </a:rPr>
              <a:t> </a:t>
            </a:r>
            <a:r>
              <a:rPr lang="pl-PL" sz="5400" b="1" dirty="0"/>
              <a:t>Diagnoza pracy przedszkola </a:t>
            </a:r>
            <a:r>
              <a:rPr lang="pl-PL" sz="5400" dirty="0"/>
              <a:t>polega na:</a:t>
            </a:r>
          </a:p>
          <a:p>
            <a:pPr marL="0" indent="0" algn="just">
              <a:buNone/>
            </a:pPr>
            <a:endParaRPr lang="pl-PL" sz="5400" dirty="0"/>
          </a:p>
          <a:p>
            <a:pPr algn="just"/>
            <a:r>
              <a:rPr lang="pl-PL" sz="5400" dirty="0"/>
              <a:t>poznaniu stanu obecnego (jak jest teraz?),</a:t>
            </a:r>
          </a:p>
          <a:p>
            <a:pPr algn="just"/>
            <a:r>
              <a:rPr lang="pl-PL" sz="5400" dirty="0"/>
              <a:t>określeniu stanu pożądanego (jak chcemy, aby było?),</a:t>
            </a:r>
          </a:p>
          <a:p>
            <a:pPr algn="just"/>
            <a:r>
              <a:rPr lang="pl-PL" sz="5400" dirty="0"/>
              <a:t>szukaniu przyczyn utrudniających uzyskanie stanu pożądanego (co sprawia, że nie jest tak jak chcielibyśmy? co musi się zmienić, aby osiągnąć stan pożądany?),</a:t>
            </a:r>
          </a:p>
          <a:p>
            <a:pPr algn="just"/>
            <a:r>
              <a:rPr lang="pl-PL" sz="5400" dirty="0"/>
              <a:t>zdefiniowanie potrzeby rozwojowej (jaki obszar pracy przedszkola jest kluczowy, aby osiągnąć stan pożądany?).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637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sz="3000" b="1" dirty="0"/>
              <a:t>Diagnoza pracy przedszkola wymaga:</a:t>
            </a:r>
          </a:p>
          <a:p>
            <a:pPr marL="0" indent="0" algn="just">
              <a:buNone/>
            </a:pPr>
            <a:endParaRPr lang="pl-PL" sz="1100" b="1" dirty="0"/>
          </a:p>
          <a:p>
            <a:pPr marL="0" indent="0" algn="just">
              <a:buNone/>
            </a:pPr>
            <a:r>
              <a:rPr lang="pl-PL" dirty="0"/>
              <a:t>• określenia celu (co chcemy zdiagnozować?),</a:t>
            </a:r>
          </a:p>
          <a:p>
            <a:pPr marL="0" indent="0" algn="just">
              <a:buNone/>
            </a:pPr>
            <a:r>
              <a:rPr lang="pl-PL" dirty="0"/>
              <a:t>• wskazania osób odpowiedzialnych za przygotowanie i prowadzenie diagnozy,</a:t>
            </a:r>
          </a:p>
          <a:p>
            <a:pPr marL="0" indent="0" algn="just">
              <a:buNone/>
            </a:pPr>
            <a:r>
              <a:rPr lang="pl-PL" dirty="0"/>
              <a:t>• doboru metod i narzędzi badawczych (warto poznać zalety i ograniczenia metod i narzędzi, aby jak najlepiej dobrać je do specyfiki przedszkola i celu diagnozy),</a:t>
            </a:r>
          </a:p>
          <a:p>
            <a:pPr marL="0" indent="0" algn="just">
              <a:buNone/>
            </a:pPr>
            <a:r>
              <a:rPr lang="pl-PL" dirty="0"/>
              <a:t>• określenia konkretnego obszaru/tematu, który wynika z celu diagnozy (np. współpraca z rodzicami, zarządzanie przedszkolem, prowadzenie zajęć, wykorzystanie czasu przez nauczycieli, inne),</a:t>
            </a:r>
          </a:p>
          <a:p>
            <a:pPr marL="0" indent="0" algn="just">
              <a:buNone/>
            </a:pPr>
            <a:r>
              <a:rPr lang="pl-PL" dirty="0"/>
              <a:t>• określenia, kto ma uczestniczyć w diagnozie i w jakim zakresie.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85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Metody i narzędzia użyteczne do diagnozy pracy przedszkola:</a:t>
            </a:r>
          </a:p>
          <a:p>
            <a:pPr algn="just"/>
            <a:r>
              <a:rPr lang="pl-PL" dirty="0"/>
              <a:t>badania ankietowe różnych grup w szkole (dzieci, nauczyciele, rodzice),</a:t>
            </a:r>
          </a:p>
          <a:p>
            <a:pPr algn="just"/>
            <a:r>
              <a:rPr lang="pl-PL" dirty="0"/>
              <a:t>wywiady indywidualne,</a:t>
            </a:r>
          </a:p>
          <a:p>
            <a:pPr algn="just"/>
            <a:r>
              <a:rPr lang="pl-PL" dirty="0"/>
              <a:t>wywiady grupowe z przedstawicielami rady przedszkola,</a:t>
            </a:r>
          </a:p>
          <a:p>
            <a:pPr algn="just"/>
            <a:r>
              <a:rPr lang="pl-PL" dirty="0"/>
              <a:t>analiza danych (dokumenty przedszkola, raporty z ewaluacji, dokumentacja pomocy psychologiczno-pedagogicznej, itp.),</a:t>
            </a:r>
          </a:p>
          <a:p>
            <a:pPr algn="just"/>
            <a:r>
              <a:rPr lang="pl-PL" dirty="0"/>
              <a:t>metody obserwacyjne.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2790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53502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sz="3000" b="1" dirty="0"/>
              <a:t>Podsumowanie w formie raportu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Podsumowaniem procesu diagnozy jest sporządzenie raportu z diagnozy pracy przedszkola, zawierającego:</a:t>
            </a:r>
          </a:p>
          <a:p>
            <a:pPr algn="just"/>
            <a:r>
              <a:rPr lang="pl-PL" dirty="0"/>
              <a:t>cel/cele prowadzonych badań,</a:t>
            </a:r>
          </a:p>
          <a:p>
            <a:pPr algn="just"/>
            <a:r>
              <a:rPr lang="pl-PL" dirty="0"/>
              <a:t>opis wybranych metod badawczych,</a:t>
            </a:r>
          </a:p>
          <a:p>
            <a:pPr algn="just"/>
            <a:r>
              <a:rPr lang="pl-PL" dirty="0"/>
              <a:t>postawione hipotezy,</a:t>
            </a:r>
          </a:p>
          <a:p>
            <a:pPr algn="just"/>
            <a:r>
              <a:rPr lang="pl-PL" dirty="0"/>
              <a:t>prezentację wyników,</a:t>
            </a:r>
          </a:p>
          <a:p>
            <a:pPr algn="just"/>
            <a:r>
              <a:rPr lang="pl-PL" dirty="0"/>
              <a:t>wnioski</a:t>
            </a:r>
          </a:p>
          <a:p>
            <a:pPr algn="just"/>
            <a:r>
              <a:rPr lang="pl-PL" dirty="0"/>
              <a:t>rekomendacje dotyczące obszarów pracy przedszkola, w których pożądane są zmiany.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897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b="1" dirty="0"/>
              <a:t>Czynniki sprzyjające rozwijaniu kompetencji kluczowych w przedszkolu</a:t>
            </a:r>
          </a:p>
          <a:p>
            <a:pPr marL="0" indent="0" algn="ctr">
              <a:buNone/>
            </a:pPr>
            <a:endParaRPr lang="pl-PL" b="1" dirty="0"/>
          </a:p>
          <a:p>
            <a:pPr marL="0" indent="0" algn="ctr">
              <a:buNone/>
            </a:pPr>
            <a:endParaRPr lang="pl-PL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9AAC9D8A-FEB9-4FE0-AE03-D9350FE160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3901" y="1778481"/>
            <a:ext cx="5444198" cy="3629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977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Środowisko fizyczne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Baza materialna przedszkola</a:t>
            </a:r>
            <a:endParaRPr lang="pl-PL" b="1" dirty="0"/>
          </a:p>
          <a:p>
            <a:r>
              <a:rPr lang="pl-PL" dirty="0"/>
              <a:t>Organizacja przestrzeni do rozwijania aktywności w przedszkolu</a:t>
            </a:r>
          </a:p>
          <a:p>
            <a:r>
              <a:rPr lang="pl-PL" dirty="0"/>
              <a:t>Aranżacja ogrodu przedszkolnego</a:t>
            </a:r>
          </a:p>
          <a:p>
            <a:r>
              <a:rPr lang="pl-PL" dirty="0"/>
              <a:t>Organizacja wycieczek</a:t>
            </a:r>
          </a:p>
          <a:p>
            <a:r>
              <a:rPr lang="pl-PL" dirty="0"/>
              <a:t>Organizacja spacerów, itp.</a:t>
            </a:r>
          </a:p>
          <a:p>
            <a:r>
              <a:rPr lang="pl-PL" dirty="0"/>
              <a:t>Współpraca z podmiotami środowiska lokalnego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247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0844" y="1114097"/>
            <a:ext cx="11029070" cy="482247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50" b="1" dirty="0"/>
              <a:t>Wywiad z dyrektorem </a:t>
            </a:r>
            <a:r>
              <a:rPr lang="pl-PL" sz="1850" dirty="0"/>
              <a:t>– przykładowe pytania</a:t>
            </a:r>
          </a:p>
          <a:p>
            <a:pPr algn="just"/>
            <a:r>
              <a:rPr lang="pl-PL" sz="1850" dirty="0"/>
              <a:t>jaką wiedzę posiadają nauczyciele na temat kompetencji kluczowych zalecanych przez Parlament i Radę Europy; </a:t>
            </a:r>
          </a:p>
          <a:p>
            <a:pPr algn="just"/>
            <a:r>
              <a:rPr lang="pl-PL" sz="1850" dirty="0"/>
              <a:t>czy dostrzegają oni możliwość rozwijania kompetencji kluczowych na podstawie wymagań podstawy programowej; </a:t>
            </a:r>
          </a:p>
          <a:p>
            <a:pPr algn="just"/>
            <a:r>
              <a:rPr lang="pl-PL" sz="1850" dirty="0"/>
              <a:t>które kompetencje są najczęściej/najlepiej rozwijane przez nauczycieli przedszkola; </a:t>
            </a:r>
          </a:p>
          <a:p>
            <a:pPr algn="just"/>
            <a:r>
              <a:rPr lang="pl-PL" sz="1850" dirty="0"/>
              <a:t>które z wykorzystywanych przez nauczycieli metody (np. na obserwowanych zajęciach) sprzyjają rozwijaniu kompetencji kluczowych; </a:t>
            </a:r>
          </a:p>
          <a:p>
            <a:pPr algn="just"/>
            <a:r>
              <a:rPr lang="pl-PL" sz="1850" dirty="0"/>
              <a:t>które formy doskonalenia pomogły nauczycielom w rozwijaniu kompetencji kluczowych; </a:t>
            </a:r>
          </a:p>
          <a:p>
            <a:pPr algn="just"/>
            <a:r>
              <a:rPr lang="pl-PL" sz="1850" dirty="0"/>
              <a:t>w jaki sposób nauczyciel włączają rodziców i wykorzystują środowisko do rozwijania kompetencji kluczowych, </a:t>
            </a:r>
          </a:p>
          <a:p>
            <a:pPr algn="just"/>
            <a:r>
              <a:rPr lang="pl-PL" sz="1850" dirty="0"/>
              <a:t>co zdaniem dyrektora jest mocną a co słabą stroną w zakresie rozwijania kompetencji kluczowych; </a:t>
            </a:r>
          </a:p>
          <a:p>
            <a:pPr algn="just"/>
            <a:r>
              <a:rPr lang="pl-PL" sz="1850" dirty="0"/>
              <a:t>jakie są indywidualne potrzeby wsparcia dyrektora w zakresie wykonywania zadań związanych ze stymulowaniem kadry w zakresie rozwijania kompetencji kluczowych;</a:t>
            </a:r>
          </a:p>
          <a:p>
            <a:pPr algn="just"/>
            <a:r>
              <a:rPr lang="pl-PL" sz="1850" dirty="0"/>
              <a:t> czy we wnioskach ze sprawowanego nadzoru pedagogicznego pojawiły się takie, które dotyczy rozwijania kompetencji kluczowych  czy zostały one uwzględnione w ewaluacji, kontroli czy wspomaganiu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727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Przykład nauczyciela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Sposób wypowiadania się</a:t>
            </a:r>
          </a:p>
          <a:p>
            <a:r>
              <a:rPr lang="pl-PL" dirty="0"/>
              <a:t>Zainteresowania</a:t>
            </a:r>
          </a:p>
          <a:p>
            <a:r>
              <a:rPr lang="pl-PL" dirty="0"/>
              <a:t>Zdolności</a:t>
            </a:r>
          </a:p>
          <a:p>
            <a:r>
              <a:rPr lang="pl-PL" dirty="0"/>
              <a:t>Kompetencje zawodowe, itp.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721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Środowisko rodzinne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Wykształcenia rodziców</a:t>
            </a:r>
          </a:p>
          <a:p>
            <a:r>
              <a:rPr lang="pl-PL" dirty="0"/>
              <a:t>Zainteresowanie potrzebami dziecka i jego rozwojem</a:t>
            </a:r>
          </a:p>
          <a:p>
            <a:r>
              <a:rPr lang="pl-PL" dirty="0"/>
              <a:t>Osobowość</a:t>
            </a:r>
          </a:p>
          <a:p>
            <a:r>
              <a:rPr lang="pl-PL" dirty="0"/>
              <a:t>Chęć współpracy z nauczycielem/przedszkolem/dyrektorem itp.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6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b="1" dirty="0"/>
              <a:t>Środowisko lokalne</a:t>
            </a:r>
          </a:p>
          <a:p>
            <a:pPr marL="0" indent="0">
              <a:buNone/>
            </a:pPr>
            <a:endParaRPr lang="pl-PL" b="1" dirty="0"/>
          </a:p>
          <a:p>
            <a:r>
              <a:rPr lang="pl-PL" dirty="0"/>
              <a:t>Miejsce usytuowania przedszkola (miasto – wieś,)</a:t>
            </a:r>
          </a:p>
          <a:p>
            <a:r>
              <a:rPr lang="pl-PL" dirty="0"/>
              <a:t>Instytucje współpracujące z przedszkolem</a:t>
            </a:r>
          </a:p>
          <a:p>
            <a:r>
              <a:rPr lang="pl-PL" dirty="0"/>
              <a:t>Kina, teatry, muzea, itp.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251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b="1" dirty="0"/>
              <a:t>Rola zabawy swobodnej i kierowanej w rozwijaniu kompetencji kluczowych</a:t>
            </a:r>
          </a:p>
          <a:p>
            <a:pPr marL="0" indent="0" algn="just">
              <a:buNone/>
            </a:pPr>
            <a:endParaRPr lang="pl-PL" dirty="0"/>
          </a:p>
          <a:p>
            <a:pPr marL="0" indent="0" algn="just">
              <a:buNone/>
            </a:pPr>
            <a:r>
              <a:rPr lang="pl-PL" dirty="0"/>
              <a:t>Zabawa w wieku przedszkolnym jest podstawową aktywnością dziecka – źródłem jego wiedzy o świecie, identyfikatorem postaw moralnych, podstawą do rozwoju słownictwa oraz rozwoju intelektualnego, a także okazją do zawierania i podtrzymywania relacji społecznych                        z rówieśnikami i dorosłymi – w której toku dziecko mimowolnie,             w sposób całkowicie naturalny zdobywa wiedzę i umiejętności.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9163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600" b="1" dirty="0"/>
              <a:t>Wyznaczanie kierunków pracy przedszkola przez formułowanie celów związanych                                         z kształtowaniem kompetencji kluczowych dzieci</a:t>
            </a:r>
          </a:p>
          <a:p>
            <a:pPr marL="0" indent="0" algn="ctr">
              <a:buNone/>
            </a:pPr>
            <a:endParaRPr lang="pl-PL" sz="4000" b="1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721A0896-D157-44F4-9389-923B63DE2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1247" y="2722838"/>
            <a:ext cx="2547897" cy="29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48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pl-PL" b="1" dirty="0"/>
              <a:t>Kategorie celów</a:t>
            </a:r>
          </a:p>
          <a:p>
            <a:pPr marL="0" indent="0" algn="just">
              <a:buNone/>
            </a:pPr>
            <a:endParaRPr lang="pl-PL" sz="1200" dirty="0"/>
          </a:p>
          <a:p>
            <a:pPr algn="just"/>
            <a:r>
              <a:rPr lang="pl-PL" dirty="0"/>
              <a:t>cele krótkofalowe  - perspektywa krótkofalowa – to realizacja podstawowych zadań rozwojowych charakterystycznych dla etapu od drugiego/trzeciego do piątego/szóstego roku życia dziecka</a:t>
            </a:r>
          </a:p>
          <a:p>
            <a:pPr algn="just"/>
            <a:r>
              <a:rPr lang="pl-PL" dirty="0"/>
              <a:t>cele średniofalowe -  perspektywa średniofalowa – wspieranie dziecka                     w przygotowaniu do roli ucznia, pomoc w zdobywaniu sprawności i wiedzy potrzebnych na kolejnych etapach edukacji instytucjonalnej i w życiu codziennym</a:t>
            </a:r>
          </a:p>
          <a:p>
            <a:pPr algn="just"/>
            <a:r>
              <a:rPr lang="pl-PL" dirty="0"/>
              <a:t>cele długofalowe – perspektywa długofalowa – kształtowanie wewnątrzsterowności dziecka, przygotowanie do samodzielnego zdobywania wiedzy i umiejętności w ciągu całego życia (</a:t>
            </a:r>
            <a:r>
              <a:rPr lang="pl-PL" dirty="0" err="1"/>
              <a:t>lifelong</a:t>
            </a:r>
            <a:r>
              <a:rPr lang="pl-PL" dirty="0"/>
              <a:t> learning ), rozwijanie kompetencji kluczowych stanowiących fundament adaptacji w zmieniającej się rzeczywistości i w różnych sytuacjach społecznych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193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6"/>
            <a:ext cx="10649607" cy="4701489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l-PL" b="1" dirty="0"/>
              <a:t>Holistyczne podejście do rozwijania kompetencji kluczowych</a:t>
            </a:r>
          </a:p>
          <a:p>
            <a:pPr marL="0" indent="0" algn="just">
              <a:buNone/>
            </a:pPr>
            <a:endParaRPr lang="pl-PL" dirty="0"/>
          </a:p>
          <a:p>
            <a:pPr algn="just"/>
            <a:r>
              <a:rPr lang="pl-PL" dirty="0"/>
              <a:t>Edukacja w przedszkolu nastawiona jest na holistyczny rozwój dziecka (fizyczny, emocjonalny, społeczny poznawczy)</a:t>
            </a:r>
          </a:p>
          <a:p>
            <a:pPr algn="just"/>
            <a:r>
              <a:rPr lang="pl-PL" dirty="0"/>
              <a:t>Holistyczny charakter ma również opis kompetencji kluczowych, który odpowiada wizji współczesnego świata postrzeganego jako całość niedającą się sprowadzić do sumy części</a:t>
            </a:r>
          </a:p>
          <a:p>
            <a:pPr algn="just"/>
            <a:r>
              <a:rPr lang="pl-PL" dirty="0"/>
              <a:t>Poszczególne składniki podstawy programowej oraz budowanego na jej fundamencie programu wychowania przedszkolnego powinny funkcjonować jak puzzle – trudno połączyć ich elementy, jeśli nauczyciel – zanim wybierze strategię składania kompozycji, nie ma przed oczyma obrazu, jaki ma powstać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419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613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400" b="1" dirty="0"/>
              <a:t>Wywiad z nauczycielami </a:t>
            </a:r>
            <a:r>
              <a:rPr lang="pl-PL" sz="2400" dirty="0"/>
              <a:t>-  przykładowe pytania</a:t>
            </a:r>
          </a:p>
          <a:p>
            <a:pPr algn="just"/>
            <a:r>
              <a:rPr lang="pl-PL" sz="2400" dirty="0"/>
              <a:t>które z kompetencji kluczowych zdefiniowanych przez Parlament Europejski i Radę są szczególnie ważne w koncepcji pracy Państwa przedszkola? </a:t>
            </a:r>
          </a:p>
          <a:p>
            <a:pPr algn="just"/>
            <a:r>
              <a:rPr lang="pl-PL" sz="2400" dirty="0"/>
              <a:t>które z kompetencji kluczowych są, Państwa zdaniem, wyraźnie wpisane w nową podstawę programową wychowania przedszkolnego? </a:t>
            </a:r>
          </a:p>
          <a:p>
            <a:pPr algn="just"/>
            <a:r>
              <a:rPr lang="pl-PL" sz="2400" dirty="0"/>
              <a:t>którym kompetencjom kluczowym autorzy podstawy programowej poświęcają mniej uwagi? </a:t>
            </a:r>
          </a:p>
          <a:p>
            <a:pPr algn="just"/>
            <a:r>
              <a:rPr lang="pl-PL" sz="2400" dirty="0"/>
              <a:t>które kompetencje kluczowe mają priorytetowe znaczenie w realizowanych przez Państwa programach? </a:t>
            </a:r>
          </a:p>
          <a:p>
            <a:pPr algn="just"/>
            <a:r>
              <a:rPr lang="pl-PL" sz="2400" dirty="0"/>
              <a:t>które kompetencje kluczowe rozwijają Państwo u dzieci najczęściej? </a:t>
            </a:r>
          </a:p>
          <a:p>
            <a:pPr algn="just"/>
            <a:r>
              <a:rPr lang="pl-PL" sz="2400" dirty="0"/>
              <a:t>którym kompetencjom kluczowym poświęcają Państwo mniej czasu?  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4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114097"/>
            <a:ext cx="10649607" cy="461347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2200" b="1" dirty="0"/>
              <a:t>Wywiad z nauczycielami </a:t>
            </a:r>
            <a:r>
              <a:rPr lang="pl-PL" sz="2200" dirty="0"/>
              <a:t>-  przykładowe pytania</a:t>
            </a:r>
          </a:p>
          <a:p>
            <a:pPr algn="just"/>
            <a:r>
              <a:rPr lang="pl-PL" sz="2200" dirty="0"/>
              <a:t>jakimi sukcesami w rozwoju kompetencji kluczowych u dzieci może pochwalić się przedszkole?  </a:t>
            </a:r>
          </a:p>
          <a:p>
            <a:pPr algn="just"/>
            <a:r>
              <a:rPr lang="pl-PL" sz="2200" dirty="0"/>
              <a:t>co jest dla każdego z Państwa największym osobistym sukcesem w rozwijaniu kompetencji kluczowych u wychowanków? </a:t>
            </a:r>
          </a:p>
          <a:p>
            <a:pPr algn="just"/>
            <a:r>
              <a:rPr lang="pl-PL" sz="2200" dirty="0"/>
              <a:t>co, Państwa zdaniem, jest mocną stroną, a co słabszą w pracy przedszkola nad rozwijaniem kompetencji kluczowych u dzieci? </a:t>
            </a:r>
          </a:p>
          <a:p>
            <a:pPr algn="just"/>
            <a:r>
              <a:rPr lang="pl-PL" sz="2200" dirty="0"/>
              <a:t>jakie, Państwa zdaniem, są potrzeby kadry w obszarze stanowiącym dziś wyzwanie dla przedszkola? </a:t>
            </a:r>
          </a:p>
          <a:p>
            <a:pPr algn="just"/>
            <a:r>
              <a:rPr lang="pl-PL" sz="2200" dirty="0"/>
              <a:t>jakie metody pracy z dziećmi stosują Państwo, aby rozwijać u nich kompetencje kluczowe? </a:t>
            </a:r>
          </a:p>
          <a:p>
            <a:pPr algn="just"/>
            <a:r>
              <a:rPr lang="pl-PL" sz="2200" dirty="0"/>
              <a:t>które z metod najbardziej sprzyjają, rozwijaniu kompetencji kluczowych u dzieci? Które to kompetencje?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41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/>
          <a:lstStyle/>
          <a:p>
            <a:pPr marL="0" indent="0" algn="just">
              <a:buNone/>
            </a:pPr>
            <a:r>
              <a:rPr lang="pl-PL" b="1" dirty="0"/>
              <a:t>Analiza wyników obserwacji pedagogicznych oraz badanie gotowości szkolnej </a:t>
            </a:r>
            <a:r>
              <a:rPr lang="pl-PL" dirty="0"/>
              <a:t>– należy pamiętać że osoba wspomagająca pracę przedszkola, poszukująca źródeł informacji o jego pracy nie ma formalnych uprawnień, ani etycznego prawa do wglądu w wymienione dokumenty wewnętrznych przedszkola. Musi również pamiętać o zachowaniu dużej ostrożności w formułowaniu własnych opinii i wniosków z analizy treści źródeł informacji. Odpowiedni dobór pytań w zaplanowanych                    i przeprowadzonych wywiadach pomoże jej jednak  uświadomić nauczycielom jakie w przedszkolu mogą oni wykorzystać źródła informacji.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877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3200" dirty="0"/>
              <a:t>Analiza podstawy programowej wychowania przedszkolnego   w kontekście osiągnięć dzieci na koniec wychowania przedszkolnego – praca z tekstem źródłowym</a:t>
            </a:r>
          </a:p>
          <a:p>
            <a:pPr marL="0" indent="0" algn="ctr">
              <a:buNone/>
            </a:pPr>
            <a:endParaRPr lang="pl-PL" sz="1050" dirty="0"/>
          </a:p>
          <a:p>
            <a:pPr marL="0" indent="0" algn="ctr">
              <a:buNone/>
            </a:pPr>
            <a:r>
              <a:rPr lang="pl-PL" sz="3200" dirty="0"/>
              <a:t> Przedstawienie profilu dziecka kończącego wychowanie przedszkolne wynikające z prawidłowości rozwojowych określonych w wymaganiach podstawy programowej.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05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280565"/>
            <a:ext cx="10649607" cy="412738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b="1" dirty="0"/>
              <a:t>Przykładowe wskaźniki kompetencji kluczowej –              porozumiewanie się w języku ojczystym w zależności od wieku dzieci (na etapie wychowania przedszkolnego)</a:t>
            </a:r>
          </a:p>
          <a:p>
            <a:pPr marL="0" indent="0" algn="just">
              <a:buNone/>
            </a:pPr>
            <a:r>
              <a:rPr lang="pl-PL" b="1" dirty="0"/>
              <a:t>Trzylatki</a:t>
            </a:r>
          </a:p>
          <a:p>
            <a:pPr algn="just"/>
            <a:r>
              <a:rPr lang="pl-PL" dirty="0"/>
              <a:t>Znają ok. 500 słów, </a:t>
            </a:r>
          </a:p>
          <a:p>
            <a:pPr algn="just"/>
            <a:r>
              <a:rPr lang="pl-PL" dirty="0"/>
              <a:t>chętnie powtarzają i poznają nowe słowa,</a:t>
            </a:r>
          </a:p>
          <a:p>
            <a:pPr algn="just"/>
            <a:r>
              <a:rPr lang="pl-PL" dirty="0"/>
              <a:t>często miewają kłopoty z wymową, </a:t>
            </a:r>
          </a:p>
          <a:p>
            <a:pPr algn="just"/>
            <a:r>
              <a:rPr lang="pl-PL" dirty="0"/>
              <a:t>zaczynają słuchać, gdy się z nimi rozmawia, dyskutuje </a:t>
            </a:r>
          </a:p>
          <a:p>
            <a:pPr algn="just"/>
            <a:r>
              <a:rPr lang="pl-PL" dirty="0"/>
              <a:t>mogą wykonywać proste polecenia.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36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494" y="0"/>
            <a:ext cx="7318520" cy="93807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2282" y="-88012"/>
            <a:ext cx="10481441" cy="1114096"/>
          </a:xfrm>
        </p:spPr>
        <p:txBody>
          <a:bodyPr>
            <a:normAutofit/>
          </a:bodyPr>
          <a:lstStyle/>
          <a:p>
            <a:pPr algn="ctr"/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br>
              <a:rPr lang="pl-PL" sz="1000" dirty="0"/>
            </a:br>
            <a:r>
              <a:rPr lang="pl-PL" sz="1200" i="1" dirty="0"/>
              <a:t>DOSKONALENIE TRENERÓW WSPOMAGANIA OŚWIATY  </a:t>
            </a:r>
            <a:r>
              <a:rPr lang="pl-PL" sz="1200" dirty="0"/>
              <a:t>POWR.02.10.00-00-7015/17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026084"/>
            <a:ext cx="10649607" cy="478950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pl-PL" b="1" dirty="0"/>
              <a:t>Czterolatki</a:t>
            </a:r>
          </a:p>
          <a:p>
            <a:pPr algn="just"/>
            <a:r>
              <a:rPr lang="pl-PL" dirty="0"/>
              <a:t>znają już ok. 1500 słów</a:t>
            </a:r>
          </a:p>
          <a:p>
            <a:pPr algn="just"/>
            <a:r>
              <a:rPr lang="pl-PL" dirty="0"/>
              <a:t>mówią pewniej i płynniej, </a:t>
            </a:r>
          </a:p>
          <a:p>
            <a:pPr algn="just"/>
            <a:r>
              <a:rPr lang="pl-PL" dirty="0"/>
              <a:t>opowiadają dłuższe historyjki, </a:t>
            </a:r>
          </a:p>
          <a:p>
            <a:pPr algn="just"/>
            <a:r>
              <a:rPr lang="pl-PL" dirty="0"/>
              <a:t>rysują wieloelementowe obrazki, </a:t>
            </a:r>
          </a:p>
          <a:p>
            <a:pPr algn="just"/>
            <a:r>
              <a:rPr lang="pl-PL" dirty="0"/>
              <a:t>chętnie wprowadzają do swojego słownika zwroty grzecznościowe typu:   </a:t>
            </a:r>
          </a:p>
          <a:p>
            <a:pPr marL="0" indent="0" algn="just">
              <a:buNone/>
            </a:pPr>
            <a:r>
              <a:rPr lang="pl-PL" dirty="0"/>
              <a:t>    „Dziękuję”, „Czy mogę prosić…” „ Spróbuję”, „Tak bym chciała…”,</a:t>
            </a:r>
          </a:p>
          <a:p>
            <a:pPr algn="just"/>
            <a:r>
              <a:rPr lang="pl-PL" dirty="0"/>
              <a:t>stosują przypuszczenia: „Może napiję się soku”,</a:t>
            </a:r>
          </a:p>
          <a:p>
            <a:pPr algn="just"/>
            <a:r>
              <a:rPr lang="pl-PL" dirty="0"/>
              <a:t>lubią podtrzymywać rozmowę, by być dłużej w centrum uwagi</a:t>
            </a:r>
          </a:p>
          <a:p>
            <a:pPr algn="just"/>
            <a:r>
              <a:rPr lang="pl-PL" dirty="0"/>
              <a:t>często używają wyrazów żargonowych, </a:t>
            </a:r>
          </a:p>
          <a:p>
            <a:pPr algn="just"/>
            <a:r>
              <a:rPr lang="pl-PL" dirty="0"/>
              <a:t>tworzą własne słowa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566" y="5815585"/>
            <a:ext cx="7327261" cy="124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4534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2602</Words>
  <Application>Microsoft Office PowerPoint</Application>
  <PresentationFormat>Panoramiczny</PresentationFormat>
  <Paragraphs>357</Paragraphs>
  <Slides>36</Slides>
  <Notes>35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Motyw pakietu Office</vt:lpstr>
      <vt:lpstr>DOSKONALENIE TRENERÓW WSPOMAGANIA OŚWIATY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  <vt:lpstr>      DOSKONALENIE TRENERÓW WSPOMAGANIA OŚWIATY  POWR.02.10.00-00-7015/17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Maria Okońska</dc:creator>
  <cp:lastModifiedBy>El Cie</cp:lastModifiedBy>
  <cp:revision>42</cp:revision>
  <dcterms:created xsi:type="dcterms:W3CDTF">2018-12-02T13:14:09Z</dcterms:created>
  <dcterms:modified xsi:type="dcterms:W3CDTF">2019-01-15T17:00:33Z</dcterms:modified>
</cp:coreProperties>
</file>